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8" r:id="rId13"/>
    <p:sldId id="278" r:id="rId14"/>
    <p:sldId id="264" r:id="rId15"/>
    <p:sldId id="270" r:id="rId16"/>
    <p:sldId id="271" r:id="rId17"/>
    <p:sldId id="269" r:id="rId18"/>
    <p:sldId id="276" r:id="rId19"/>
    <p:sldId id="272" r:id="rId20"/>
    <p:sldId id="277" r:id="rId21"/>
    <p:sldId id="279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1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8C39-5AD5-42CA-92C2-7FBF8BA2EF10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A1BD-5B84-44A8-9DC4-2EB39A9E1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381B9-CDA3-4A12-BBBE-0B6487B5DD8F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0962F-4367-4356-BFE2-FF43473CD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7602-5229-4815-96D5-3B574483F380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EAD7-43A9-4E7B-A8D8-14E8D7224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A339-30DF-4BCA-88D5-42216C65E51C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5654-F042-4E5C-9C7E-94B498469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4F179-6975-4C1B-BE0F-2D198B8FECFF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E74BD-E844-48C8-ABF2-9F5F541E0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7BEE-8A36-4819-90A5-13245AA15597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AAE1-4690-4965-9DF2-65DFCB3A9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B811-1EF7-40CD-832D-8899981C882F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523C-5688-4748-91C0-86BBAF98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F31D-66C1-420F-A0A8-EE5C095E09EE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4F3F-4126-41C7-BB7A-AAB76224D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778E-0815-4ED0-90CB-1EDC0C5995AA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B8EF-EB77-4F98-AFF0-56879096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3B1B-7396-4878-B62D-3A2AF3B29C25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4094-331F-49FA-A006-5BD21A6EA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DD0D-516D-4DD8-8160-5F6A698CEA67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0176-2351-4134-B0DD-08BA6BDC8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14785-B0A5-4976-899B-3EA806CE8398}" type="datetimeFigureOut">
              <a:rPr lang="en-US"/>
              <a:pPr>
                <a:defRPr/>
              </a:pPr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E70012-1878-4E2F-9248-470AE7F67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cvlibs.net/datasets/kitti/raw_data.php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rla.org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oboflow.com/pp-yolo-beats-yolov4-object-detectio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smtClean="0"/>
              <a:t>Применение глубокого обучения к задаче машинного зрения самоуправляемых автомобилей на примере свёрточной нейросети YOLO.</a:t>
            </a:r>
            <a:endParaRPr lang="en-US" sz="4000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к.ф.-м.н., ведущий инженер  ООО Системы Компьютерного Зрения Салищев С.И.</a:t>
            </a: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Обучение нейросети, обратное распространение ошибки 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217" t="-238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причины неустойчивого обучения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t="-224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Улучшение устойчивости обучения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t="-224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Типичная архитектура сети</a:t>
            </a:r>
            <a:endParaRPr lang="en-US" smtClean="0"/>
          </a:p>
        </p:txBody>
      </p:sp>
      <p:sp>
        <p:nvSpPr>
          <p:cNvPr id="2560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Энкодер</a:t>
            </a:r>
            <a:r>
              <a:rPr lang="en-US" smtClean="0"/>
              <a:t>,</a:t>
            </a:r>
            <a:r>
              <a:rPr lang="ru-RU" smtClean="0"/>
              <a:t> обычно сверточная сеть</a:t>
            </a:r>
          </a:p>
          <a:p>
            <a:r>
              <a:rPr lang="ru-RU" smtClean="0"/>
              <a:t>Скрытое представление (</a:t>
            </a:r>
            <a:r>
              <a:rPr lang="en-US" smtClean="0"/>
              <a:t>bottleneck)</a:t>
            </a:r>
          </a:p>
          <a:p>
            <a:r>
              <a:rPr lang="ru-RU" smtClean="0"/>
              <a:t>Декодер</a:t>
            </a:r>
          </a:p>
          <a:p>
            <a:pPr lvl="1"/>
            <a:r>
              <a:rPr lang="ru-RU" smtClean="0"/>
              <a:t>2 полносвязных слоя для классификаторов и регрессий</a:t>
            </a:r>
          </a:p>
          <a:p>
            <a:pPr lvl="1"/>
            <a:r>
              <a:rPr lang="ru-RU" smtClean="0"/>
              <a:t>Сверточная сеть для автоэнкодеров</a:t>
            </a:r>
            <a:endParaRPr lang="en-US" smtClean="0"/>
          </a:p>
        </p:txBody>
      </p:sp>
      <p:pic>
        <p:nvPicPr>
          <p:cNvPr id="25603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81200"/>
            <a:ext cx="5181600" cy="40401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 архитектуры сети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Иерархические модели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Недостатки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Потери точности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Потери производительности из-за неоднородности вычислений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Достоинства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Послойное обучение</a:t>
            </a:r>
          </a:p>
          <a:p>
            <a:pPr lvl="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Меньше данных</a:t>
            </a:r>
          </a:p>
          <a:p>
            <a:pPr lvl="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Меньше время обучения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Обобщение заложено в структуре модели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Простая интерпретация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Глубокие однородные модели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Устраняют все недостатки иерархических моделей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Недостатки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Обобщение зависит от качества данных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Сложность интерпретации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Сквозное обучение</a:t>
            </a:r>
          </a:p>
          <a:p>
            <a:pPr lvl="3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Нужно много данных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Нужно много вычислительных ресурсов и времени</a:t>
            </a:r>
            <a:r>
              <a:rPr lang="en-US" dirty="0"/>
              <a:t> </a:t>
            </a:r>
            <a:r>
              <a:rPr lang="ru-RU" dirty="0"/>
              <a:t>для обучения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Сбор и разметка данных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Физический сбор мультимодальных </a:t>
            </a:r>
            <a:r>
              <a:rPr lang="ru-RU" dirty="0" err="1"/>
              <a:t>данныхв</a:t>
            </a:r>
            <a:r>
              <a:rPr lang="ru-RU" dirty="0"/>
              <a:t> различных условиях (камера, </a:t>
            </a:r>
            <a:r>
              <a:rPr lang="en-US" dirty="0"/>
              <a:t>lidar, </a:t>
            </a:r>
            <a:r>
              <a:rPr lang="en-US" dirty="0" err="1"/>
              <a:t>gps</a:t>
            </a:r>
            <a:r>
              <a:rPr lang="en-US" dirty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Ручная разметка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Полуавтоматическая разметка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Выделение аномалий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Ручная </a:t>
            </a:r>
            <a:r>
              <a:rPr lang="ru-RU" dirty="0" err="1"/>
              <a:t>доразметка</a:t>
            </a:r>
            <a:r>
              <a:rPr lang="ru-RU" dirty="0"/>
              <a:t> неправильно размеченных данных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2"/>
              </a:rPr>
              <a:t>*https://www.cvlibs.net/datasets/kitti/raw_data.php</a:t>
            </a:r>
            <a:r>
              <a:rPr lang="en-US" dirty="0"/>
              <a:t>   </a:t>
            </a:r>
          </a:p>
        </p:txBody>
      </p:sp>
      <p:pic>
        <p:nvPicPr>
          <p:cNvPr id="2765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5875" y="1825625"/>
            <a:ext cx="4794250" cy="43513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Аугментация и генерация данных</a:t>
            </a:r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Аугментация</a:t>
            </a:r>
          </a:p>
          <a:p>
            <a:pPr lvl="1"/>
            <a:r>
              <a:rPr lang="ru-RU" smtClean="0"/>
              <a:t>Добавление шума</a:t>
            </a:r>
          </a:p>
          <a:p>
            <a:pPr lvl="1"/>
            <a:r>
              <a:rPr lang="ru-RU" smtClean="0"/>
              <a:t>Изменение проекции</a:t>
            </a:r>
          </a:p>
          <a:p>
            <a:pPr lvl="1"/>
            <a:r>
              <a:rPr lang="ru-RU" smtClean="0"/>
              <a:t>Наложение погодных условий, времени дня</a:t>
            </a:r>
          </a:p>
          <a:p>
            <a:pPr lvl="1"/>
            <a:r>
              <a:rPr lang="ru-RU" smtClean="0"/>
              <a:t>Наложение эффектов линзы</a:t>
            </a:r>
          </a:p>
          <a:p>
            <a:r>
              <a:rPr lang="ru-RU" smtClean="0"/>
              <a:t>Генерация данных</a:t>
            </a:r>
          </a:p>
          <a:p>
            <a:pPr lvl="1"/>
            <a:r>
              <a:rPr lang="ru-RU" smtClean="0"/>
              <a:t>Использование </a:t>
            </a:r>
            <a:r>
              <a:rPr lang="en-US" smtClean="0"/>
              <a:t>3d </a:t>
            </a:r>
            <a:r>
              <a:rPr lang="ru-RU" smtClean="0"/>
              <a:t>симуляции</a:t>
            </a:r>
            <a:r>
              <a:rPr lang="en-US" smtClean="0"/>
              <a:t> (</a:t>
            </a:r>
            <a:r>
              <a:rPr lang="en-US" smtClean="0">
                <a:hlinkClick r:id="rId2"/>
              </a:rPr>
              <a:t>https://carla.org/</a:t>
            </a:r>
            <a:r>
              <a:rPr lang="en-US" smtClean="0"/>
              <a:t>) </a:t>
            </a:r>
            <a:endParaRPr lang="ru-RU" smtClean="0"/>
          </a:p>
          <a:p>
            <a:pPr lvl="1"/>
            <a:r>
              <a:rPr lang="ru-RU" smtClean="0"/>
              <a:t>Использование переобученных сетей для разметки</a:t>
            </a:r>
            <a:endParaRPr lang="en-US" smtClean="0"/>
          </a:p>
        </p:txBody>
      </p:sp>
      <p:pic>
        <p:nvPicPr>
          <p:cNvPr id="2867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628900"/>
            <a:ext cx="5181600" cy="27447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Композиция нейросетей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t="-2241" r="-522" b="-840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Набор данных </a:t>
            </a:r>
            <a:r>
              <a:rPr lang="en-US" smtClean="0"/>
              <a:t>MS COCO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Microsoft Common Objects in Context</a:t>
            </a:r>
            <a:endParaRPr lang="ru-RU" smtClean="0"/>
          </a:p>
          <a:p>
            <a:pPr lvl="1"/>
            <a:r>
              <a:rPr lang="en-US" smtClean="0"/>
              <a:t>Train 118K</a:t>
            </a:r>
          </a:p>
          <a:p>
            <a:pPr lvl="1"/>
            <a:r>
              <a:rPr lang="en-US" smtClean="0"/>
              <a:t>Validation 5K</a:t>
            </a:r>
          </a:p>
          <a:p>
            <a:pPr lvl="1"/>
            <a:r>
              <a:rPr lang="en-US" smtClean="0"/>
              <a:t>Test 41K</a:t>
            </a:r>
          </a:p>
          <a:p>
            <a:pPr lvl="1"/>
            <a:r>
              <a:rPr lang="en-US" smtClean="0"/>
              <a:t>Unannotated 123K</a:t>
            </a:r>
          </a:p>
          <a:p>
            <a:r>
              <a:rPr lang="en-US" smtClean="0"/>
              <a:t>Categories 80</a:t>
            </a:r>
          </a:p>
          <a:p>
            <a:pPr lvl="1"/>
            <a:r>
              <a:rPr lang="en-US" smtClean="0"/>
              <a:t>Bounding box</a:t>
            </a:r>
          </a:p>
          <a:p>
            <a:pPr lvl="1"/>
            <a:r>
              <a:rPr lang="en-US" smtClean="0"/>
              <a:t>Per-pixel Segmentation masks</a:t>
            </a:r>
          </a:p>
          <a:p>
            <a:r>
              <a:rPr lang="en-US" smtClean="0"/>
              <a:t>Background 91</a:t>
            </a:r>
          </a:p>
          <a:p>
            <a:pPr lvl="1"/>
            <a:r>
              <a:rPr lang="en-US" smtClean="0"/>
              <a:t>Per-pixel Segmentation masks</a:t>
            </a:r>
          </a:p>
          <a:p>
            <a:endParaRPr lang="en-US" smtClean="0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6425" y="1690688"/>
            <a:ext cx="45243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построения сети </a:t>
            </a:r>
            <a:r>
              <a:rPr lang="en-US" smtClean="0"/>
              <a:t>YOLO</a:t>
            </a:r>
            <a:r>
              <a:rPr lang="ru-RU" smtClean="0"/>
              <a:t> (</a:t>
            </a:r>
            <a:r>
              <a:rPr lang="en-US" smtClean="0"/>
              <a:t>You Only Look Once)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406" t="-2241" b="-252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Задача предотвращения бокового столкновения</a:t>
            </a:r>
            <a:r>
              <a:rPr lang="en-US" smtClean="0"/>
              <a:t> </a:t>
            </a:r>
            <a:r>
              <a:rPr lang="ru-RU" smtClean="0"/>
              <a:t>(</a:t>
            </a:r>
            <a:r>
              <a:rPr lang="en-US" smtClean="0"/>
              <a:t>Cross-Traffic Alert)</a:t>
            </a: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5842000" y="2033588"/>
            <a:ext cx="2063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Обнаружение Объектов</a:t>
            </a:r>
            <a:endParaRPr lang="en-US" dirty="0"/>
          </a:p>
        </p:txBody>
      </p:sp>
      <p:pic>
        <p:nvPicPr>
          <p:cNvPr id="1433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873250"/>
            <a:ext cx="16843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8601075" y="2033588"/>
            <a:ext cx="2063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Трекинг Объектов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8601075" y="3990975"/>
            <a:ext cx="2063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Кинематическая модель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5842000" y="3990975"/>
            <a:ext cx="2063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Динамическая модель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3189288" y="3984625"/>
            <a:ext cx="206375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Тормоз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3189288" y="2033588"/>
            <a:ext cx="20637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Цифровая обработка изображения (</a:t>
            </a:r>
            <a:r>
              <a:rPr lang="en-US" dirty="0"/>
              <a:t>ISP</a:t>
            </a:r>
            <a:r>
              <a:rPr lang="ru-RU" dirty="0"/>
              <a:t>)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/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2668588" y="2490788"/>
            <a:ext cx="520700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/>
            </a:extLst>
          </p:cNvPr>
          <p:cNvCxnSpPr>
            <a:stCxn id="13" idx="3"/>
            <a:endCxn id="6" idx="1"/>
          </p:cNvCxnSpPr>
          <p:nvPr/>
        </p:nvCxnSpPr>
        <p:spPr>
          <a:xfrm>
            <a:off x="5253038" y="2490788"/>
            <a:ext cx="588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/>
            </a:extLst>
          </p:cNvPr>
          <p:cNvCxnSpPr>
            <a:stCxn id="6" idx="3"/>
            <a:endCxn id="9" idx="1"/>
          </p:cNvCxnSpPr>
          <p:nvPr/>
        </p:nvCxnSpPr>
        <p:spPr>
          <a:xfrm>
            <a:off x="7905750" y="2490788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/>
            </a:extLst>
          </p:cNvPr>
          <p:cNvCxnSpPr>
            <a:stCxn id="9" idx="3"/>
            <a:endCxn id="10" idx="3"/>
          </p:cNvCxnSpPr>
          <p:nvPr/>
        </p:nvCxnSpPr>
        <p:spPr>
          <a:xfrm>
            <a:off x="10664825" y="2490788"/>
            <a:ext cx="12700" cy="195738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/>
            </a:extLst>
          </p:cNvPr>
          <p:cNvCxnSpPr>
            <a:stCxn id="10" idx="0"/>
            <a:endCxn id="9" idx="2"/>
          </p:cNvCxnSpPr>
          <p:nvPr/>
        </p:nvCxnSpPr>
        <p:spPr>
          <a:xfrm flipV="1">
            <a:off x="9632950" y="2947988"/>
            <a:ext cx="0" cy="104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/>
            </a:extLst>
          </p:cNvPr>
          <p:cNvCxnSpPr>
            <a:stCxn id="10" idx="1"/>
            <a:endCxn id="11" idx="3"/>
          </p:cNvCxnSpPr>
          <p:nvPr/>
        </p:nvCxnSpPr>
        <p:spPr>
          <a:xfrm flipH="1">
            <a:off x="7905750" y="4448175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/>
            </a:extLst>
          </p:cNvPr>
          <p:cNvCxnSpPr>
            <a:stCxn id="11" idx="2"/>
            <a:endCxn id="10" idx="2"/>
          </p:cNvCxnSpPr>
          <p:nvPr/>
        </p:nvCxnSpPr>
        <p:spPr>
          <a:xfrm rot="16200000" flipH="1">
            <a:off x="8253413" y="3525837"/>
            <a:ext cx="12700" cy="275907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/>
            </a:extLst>
          </p:cNvPr>
          <p:cNvCxnSpPr>
            <a:stCxn id="11" idx="1"/>
            <a:endCxn id="12" idx="3"/>
          </p:cNvCxnSpPr>
          <p:nvPr/>
        </p:nvCxnSpPr>
        <p:spPr>
          <a:xfrm flipH="1" flipV="1">
            <a:off x="5253038" y="4441825"/>
            <a:ext cx="588962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Якорные рамки </a:t>
            </a:r>
            <a:r>
              <a:rPr lang="en-US" smtClean="0"/>
              <a:t>(Anchor Boxes)*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754" t="-280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2771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538" y="1522413"/>
            <a:ext cx="64785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Сеть пирамиды признаков (</a:t>
            </a:r>
            <a:r>
              <a:rPr lang="en-US" smtClean="0"/>
              <a:t>Feature Pyramid Network)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Сеть для генерации признаков на разных масштабах</a:t>
            </a:r>
          </a:p>
          <a:p>
            <a:r>
              <a:rPr lang="ru-RU" smtClean="0"/>
              <a:t>Использует в качестве входов выходы слоев </a:t>
            </a:r>
            <a:r>
              <a:rPr lang="en-US" smtClean="0"/>
              <a:t>backbone</a:t>
            </a:r>
          </a:p>
        </p:txBody>
      </p:sp>
      <p:pic>
        <p:nvPicPr>
          <p:cNvPr id="3379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438" y="1825625"/>
            <a:ext cx="43830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6537325" y="1825625"/>
            <a:ext cx="941388" cy="4203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6432550" y="1516063"/>
            <a:ext cx="1100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backbone</a:t>
            </a: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7318375" y="1825625"/>
            <a:ext cx="1431925" cy="2022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7754938" y="1516063"/>
            <a:ext cx="55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FPN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Архитектура сети</a:t>
            </a:r>
            <a:r>
              <a:rPr lang="en-US" smtClean="0"/>
              <a:t> PP-YOLO*</a:t>
            </a:r>
          </a:p>
        </p:txBody>
      </p:sp>
      <p:pic>
        <p:nvPicPr>
          <p:cNvPr id="3481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2525" y="1352550"/>
            <a:ext cx="9002713" cy="4824413"/>
          </a:xfrm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1598613" y="6351588"/>
            <a:ext cx="6626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*https://blog.roboflow.com/pp-yolo-beats-yolov4-object-detection/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Точность </a:t>
            </a:r>
            <a:r>
              <a:rPr lang="en-US" smtClean="0"/>
              <a:t>YOLOv</a:t>
            </a:r>
            <a:r>
              <a:rPr lang="ru-RU" smtClean="0"/>
              <a:t>7</a:t>
            </a:r>
            <a:endParaRPr lang="en-US" smtClean="0"/>
          </a:p>
        </p:txBody>
      </p:sp>
      <p:pic>
        <p:nvPicPr>
          <p:cNvPr id="35842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8138" y="1300163"/>
            <a:ext cx="8102600" cy="4876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Целевая функция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t="-2241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Почему Тензорный процессор</a:t>
            </a:r>
            <a:r>
              <a:rPr lang="en-US" smtClean="0"/>
              <a:t> </a:t>
            </a:r>
            <a:r>
              <a:rPr lang="ru-RU" smtClean="0"/>
              <a:t>в 1000 раз быстрее?</a:t>
            </a:r>
            <a:endParaRPr lang="en-US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Однородные вычисления</a:t>
            </a:r>
            <a:endParaRPr lang="en-US" smtClean="0"/>
          </a:p>
        </p:txBody>
      </p:sp>
      <p:pic>
        <p:nvPicPr>
          <p:cNvPr id="1638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2657475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Традиционный конвейер обнаружения объектов </a:t>
            </a:r>
            <a:r>
              <a:rPr lang="en-US" smtClean="0"/>
              <a:t>(Parts Model)</a:t>
            </a:r>
          </a:p>
        </p:txBody>
      </p:sp>
      <p:sp>
        <p:nvSpPr>
          <p:cNvPr id="17410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Параметры</a:t>
            </a:r>
          </a:p>
          <a:p>
            <a:pPr lvl="1"/>
            <a:r>
              <a:rPr lang="ru-RU" smtClean="0"/>
              <a:t>Тип объекта</a:t>
            </a:r>
          </a:p>
          <a:p>
            <a:pPr lvl="2"/>
            <a:r>
              <a:rPr lang="ru-RU" smtClean="0"/>
              <a:t>Тип ТС</a:t>
            </a:r>
          </a:p>
          <a:p>
            <a:pPr lvl="2"/>
            <a:r>
              <a:rPr lang="ru-RU" smtClean="0"/>
              <a:t>Пешеход</a:t>
            </a:r>
          </a:p>
          <a:p>
            <a:pPr lvl="2"/>
            <a:r>
              <a:rPr lang="ru-RU" smtClean="0"/>
              <a:t>Тип препятствия</a:t>
            </a:r>
          </a:p>
          <a:p>
            <a:pPr lvl="1"/>
            <a:r>
              <a:rPr lang="ru-RU" smtClean="0"/>
              <a:t>Размер</a:t>
            </a:r>
          </a:p>
          <a:p>
            <a:pPr lvl="1"/>
            <a:r>
              <a:rPr lang="ru-RU" smtClean="0"/>
              <a:t>Координаты на плоскости</a:t>
            </a:r>
          </a:p>
          <a:p>
            <a:pPr lvl="1"/>
            <a:r>
              <a:rPr lang="ru-RU" smtClean="0"/>
              <a:t>Угол поворота</a:t>
            </a:r>
            <a:endParaRPr lang="en-US" smtClean="0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870075"/>
            <a:ext cx="16843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3189288" y="2033588"/>
            <a:ext cx="1684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Нормализация изображения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984250" y="3671888"/>
            <a:ext cx="16843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Пирамида Гаусса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3189288" y="5146675"/>
            <a:ext cx="1684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Модель сборки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/>
            </a:extLst>
          </p:cNvPr>
          <p:cNvSpPr/>
          <p:nvPr/>
        </p:nvSpPr>
        <p:spPr>
          <a:xfrm>
            <a:off x="5394325" y="5146675"/>
            <a:ext cx="14525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параметры</a:t>
            </a:r>
            <a:endParaRPr lang="en-US" dirty="0"/>
          </a:p>
        </p:txBody>
      </p:sp>
      <p:cxnSp>
        <p:nvCxnSpPr>
          <p:cNvPr id="18" name="Connector: Elbow 17">
            <a:extLst>
              <a:ext uri="{FF2B5EF4-FFF2-40B4-BE49-F238E27FC236}"/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668588" y="2490788"/>
            <a:ext cx="520700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/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H="1">
            <a:off x="984250" y="2490788"/>
            <a:ext cx="3889375" cy="1638300"/>
          </a:xfrm>
          <a:prstGeom prst="bentConnector5">
            <a:avLst>
              <a:gd name="adj1" fmla="val -5877"/>
              <a:gd name="adj2" fmla="val 50000"/>
              <a:gd name="adj3" fmla="val 1058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/>
            </a:extLst>
          </p:cNvPr>
          <p:cNvSpPr/>
          <p:nvPr/>
        </p:nvSpPr>
        <p:spPr>
          <a:xfrm>
            <a:off x="3189288" y="3671888"/>
            <a:ext cx="16843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Детектор особенностей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/>
            </a:extLst>
          </p:cNvPr>
          <p:cNvSpPr/>
          <p:nvPr/>
        </p:nvSpPr>
        <p:spPr>
          <a:xfrm>
            <a:off x="984250" y="5146675"/>
            <a:ext cx="16843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Генерация локальных признаков</a:t>
            </a:r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/>
            </a:extLst>
          </p:cNvPr>
          <p:cNvCxnSpPr>
            <a:stCxn id="8" idx="3"/>
            <a:endCxn id="40" idx="1"/>
          </p:cNvCxnSpPr>
          <p:nvPr/>
        </p:nvCxnSpPr>
        <p:spPr>
          <a:xfrm>
            <a:off x="2668588" y="4129088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/>
            </a:extLst>
          </p:cNvPr>
          <p:cNvCxnSpPr>
            <a:stCxn id="40" idx="3"/>
            <a:endCxn id="47" idx="1"/>
          </p:cNvCxnSpPr>
          <p:nvPr/>
        </p:nvCxnSpPr>
        <p:spPr>
          <a:xfrm flipH="1">
            <a:off x="984250" y="4129088"/>
            <a:ext cx="3889375" cy="1474787"/>
          </a:xfrm>
          <a:prstGeom prst="bentConnector5">
            <a:avLst>
              <a:gd name="adj1" fmla="val -5877"/>
              <a:gd name="adj2" fmla="val 50000"/>
              <a:gd name="adj3" fmla="val 1058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/>
            </a:extLst>
          </p:cNvPr>
          <p:cNvCxnSpPr>
            <a:stCxn id="47" idx="3"/>
            <a:endCxn id="9" idx="1"/>
          </p:cNvCxnSpPr>
          <p:nvPr/>
        </p:nvCxnSpPr>
        <p:spPr>
          <a:xfrm>
            <a:off x="2668588" y="5603875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/>
            </a:extLst>
          </p:cNvPr>
          <p:cNvCxnSpPr>
            <a:stCxn id="9" idx="3"/>
            <a:endCxn id="13" idx="1"/>
          </p:cNvCxnSpPr>
          <p:nvPr/>
        </p:nvCxnSpPr>
        <p:spPr>
          <a:xfrm>
            <a:off x="4873625" y="5603875"/>
            <a:ext cx="520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Метафора декодирования</a:t>
            </a:r>
            <a:endParaRPr lang="en-US" smtClean="0"/>
          </a:p>
        </p:txBody>
      </p:sp>
      <p:sp>
        <p:nvSpPr>
          <p:cNvPr id="8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1655763" y="29972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Параметры 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M</a:t>
            </a:r>
            <a:r>
              <a:rPr lang="ru-RU" dirty="0"/>
              <a:t> бит) 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4052888" y="29972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3D</a:t>
            </a:r>
            <a:r>
              <a:rPr lang="ru-RU" dirty="0"/>
              <a:t> модель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/>
            </a:extLst>
          </p:cNvPr>
          <p:cNvSpPr/>
          <p:nvPr/>
        </p:nvSpPr>
        <p:spPr>
          <a:xfrm>
            <a:off x="6510338" y="29972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Модель освещения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/>
            </a:extLst>
          </p:cNvPr>
          <p:cNvSpPr/>
          <p:nvPr/>
        </p:nvSpPr>
        <p:spPr>
          <a:xfrm>
            <a:off x="9077325" y="29972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Модель камеры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/>
            </a:extLst>
          </p:cNvPr>
          <p:cNvSpPr/>
          <p:nvPr/>
        </p:nvSpPr>
        <p:spPr>
          <a:xfrm>
            <a:off x="5726113" y="153035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Шум</a:t>
            </a:r>
            <a:endParaRPr lang="en-US" dirty="0"/>
          </a:p>
        </p:txBody>
      </p:sp>
      <p:pic>
        <p:nvPicPr>
          <p:cNvPr id="18439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4595813"/>
            <a:ext cx="168433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: Rounded Corners 14">
            <a:extLst>
              <a:ext uri="{FF2B5EF4-FFF2-40B4-BE49-F238E27FC236}"/>
            </a:extLst>
          </p:cNvPr>
          <p:cNvSpPr/>
          <p:nvPr/>
        </p:nvSpPr>
        <p:spPr>
          <a:xfrm>
            <a:off x="6602413" y="4759325"/>
            <a:ext cx="16605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Признаки</a:t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N </a:t>
            </a:r>
            <a:r>
              <a:rPr lang="ru-RU" dirty="0"/>
              <a:t>бит)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/>
            </a:extLst>
          </p:cNvPr>
          <p:cNvSpPr/>
          <p:nvPr/>
        </p:nvSpPr>
        <p:spPr>
          <a:xfrm>
            <a:off x="4052888" y="4754563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Детектор локальных признаков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/>
          <p:nvPr/>
        </p:nvSpPr>
        <p:spPr>
          <a:xfrm>
            <a:off x="9077325" y="4759325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Декодер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/>
            </a:extLst>
          </p:cNvPr>
          <p:cNvCxnSpPr>
            <a:stCxn id="8" idx="3"/>
            <a:endCxn id="10" idx="1"/>
          </p:cNvCxnSpPr>
          <p:nvPr/>
        </p:nvCxnSpPr>
        <p:spPr>
          <a:xfrm>
            <a:off x="3408363" y="3454400"/>
            <a:ext cx="644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/>
            </a:extLst>
          </p:cNvPr>
          <p:cNvCxnSpPr>
            <a:stCxn id="10" idx="3"/>
            <a:endCxn id="11" idx="1"/>
          </p:cNvCxnSpPr>
          <p:nvPr/>
        </p:nvCxnSpPr>
        <p:spPr>
          <a:xfrm>
            <a:off x="5805488" y="3454400"/>
            <a:ext cx="704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/>
            </a:extLst>
          </p:cNvPr>
          <p:cNvCxnSpPr>
            <a:stCxn id="11" idx="3"/>
            <a:endCxn id="12" idx="1"/>
          </p:cNvCxnSpPr>
          <p:nvPr/>
        </p:nvCxnSpPr>
        <p:spPr>
          <a:xfrm>
            <a:off x="8262938" y="3454400"/>
            <a:ext cx="814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/>
            </a:extLst>
          </p:cNvPr>
          <p:cNvCxnSpPr>
            <a:stCxn id="13" idx="2"/>
            <a:endCxn id="10" idx="0"/>
          </p:cNvCxnSpPr>
          <p:nvPr/>
        </p:nvCxnSpPr>
        <p:spPr>
          <a:xfrm rot="5400000">
            <a:off x="5489576" y="1884362"/>
            <a:ext cx="552450" cy="16732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/>
            </a:extLst>
          </p:cNvPr>
          <p:cNvCxnSpPr>
            <a:stCxn id="13" idx="2"/>
            <a:endCxn id="11" idx="0"/>
          </p:cNvCxnSpPr>
          <p:nvPr/>
        </p:nvCxnSpPr>
        <p:spPr>
          <a:xfrm rot="16200000" flipH="1">
            <a:off x="6718301" y="2328862"/>
            <a:ext cx="552450" cy="7842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/>
            </a:extLst>
          </p:cNvPr>
          <p:cNvCxnSpPr>
            <a:stCxn id="13" idx="2"/>
            <a:endCxn id="12" idx="0"/>
          </p:cNvCxnSpPr>
          <p:nvPr/>
        </p:nvCxnSpPr>
        <p:spPr>
          <a:xfrm rot="16200000" flipH="1">
            <a:off x="8001794" y="1045369"/>
            <a:ext cx="552450" cy="33512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/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H="1">
            <a:off x="1655763" y="3454400"/>
            <a:ext cx="9174162" cy="1762125"/>
          </a:xfrm>
          <a:prstGeom prst="bentConnector5">
            <a:avLst>
              <a:gd name="adj1" fmla="val -2492"/>
              <a:gd name="adj2" fmla="val 45352"/>
              <a:gd name="adj3" fmla="val 1024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/>
            </a:extLst>
          </p:cNvPr>
          <p:cNvCxnSpPr>
            <a:stCxn id="14" idx="3"/>
            <a:endCxn id="18" idx="1"/>
          </p:cNvCxnSpPr>
          <p:nvPr/>
        </p:nvCxnSpPr>
        <p:spPr>
          <a:xfrm flipV="1">
            <a:off x="3340100" y="5211763"/>
            <a:ext cx="712788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/>
            </a:extLst>
          </p:cNvPr>
          <p:cNvCxnSpPr>
            <a:stCxn id="18" idx="3"/>
            <a:endCxn id="15" idx="1"/>
          </p:cNvCxnSpPr>
          <p:nvPr/>
        </p:nvCxnSpPr>
        <p:spPr>
          <a:xfrm>
            <a:off x="5805488" y="5211763"/>
            <a:ext cx="796925" cy="4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/>
            </a:extLst>
          </p:cNvPr>
          <p:cNvCxnSpPr>
            <a:stCxn id="15" idx="3"/>
            <a:endCxn id="20" idx="1"/>
          </p:cNvCxnSpPr>
          <p:nvPr/>
        </p:nvCxnSpPr>
        <p:spPr>
          <a:xfrm>
            <a:off x="8262938" y="5216525"/>
            <a:ext cx="814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/>
            </a:extLst>
          </p:cNvPr>
          <p:cNvCxnSpPr>
            <a:stCxn id="20" idx="3"/>
            <a:endCxn id="8" idx="1"/>
          </p:cNvCxnSpPr>
          <p:nvPr/>
        </p:nvCxnSpPr>
        <p:spPr>
          <a:xfrm flipH="1" flipV="1">
            <a:off x="1655763" y="3454400"/>
            <a:ext cx="9174162" cy="1762125"/>
          </a:xfrm>
          <a:prstGeom prst="bentConnector5">
            <a:avLst>
              <a:gd name="adj1" fmla="val -2492"/>
              <a:gd name="adj2" fmla="val -54236"/>
              <a:gd name="adj3" fmla="val 1053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Шум?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Погрешность измерения параметров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Перекрытие объектов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Освещение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Затенение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Погодные условия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Ограниченное оптическое разрешение линзы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Переотражения</a:t>
            </a:r>
            <a:r>
              <a:rPr lang="ru-RU" dirty="0"/>
              <a:t> в линзе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Дробовой шум в сенсоре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Шум квантования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Точность декодирования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043" t="-2241" r="-1217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инженер понимает под нейросетью</a:t>
            </a:r>
            <a:endParaRPr lang="en-US" smtClean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217"/>
            </a:stretch>
          </a:blip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354</Words>
  <Application>Microsoft Office PowerPoint</Application>
  <PresentationFormat>Произвольный</PresentationFormat>
  <Paragraphs>114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Calibri Light</vt:lpstr>
      <vt:lpstr>Office Theme</vt:lpstr>
      <vt:lpstr>Применение глубокого обучения к задаче машинного зрения самоуправляемых автомобилей на примере свёрточной нейросети YOLO.</vt:lpstr>
      <vt:lpstr>Задача предотвращения бокового столкновения (Cross-Traffic Alert)</vt:lpstr>
      <vt:lpstr>Целевая функция</vt:lpstr>
      <vt:lpstr>Почему Тензорный процессор в 1000 раз быстрее?</vt:lpstr>
      <vt:lpstr>Традиционный конвейер обнаружения объектов (Parts Model)</vt:lpstr>
      <vt:lpstr>Метафора декодирования</vt:lpstr>
      <vt:lpstr>Шум?</vt:lpstr>
      <vt:lpstr>Точность декодирования</vt:lpstr>
      <vt:lpstr>Что инженер понимает под нейросетью</vt:lpstr>
      <vt:lpstr>Обучение нейросети, обратное распространение ошибки </vt:lpstr>
      <vt:lpstr>Основные причины неустойчивого обучения</vt:lpstr>
      <vt:lpstr>Улучшение устойчивости обучения</vt:lpstr>
      <vt:lpstr>Типичная архитектура сети</vt:lpstr>
      <vt:lpstr>Выбор архитектуры сети</vt:lpstr>
      <vt:lpstr>Сбор и разметка данных</vt:lpstr>
      <vt:lpstr>Аугментация и генерация данных</vt:lpstr>
      <vt:lpstr>Композиция нейросетей</vt:lpstr>
      <vt:lpstr>Набор данных MS COCO</vt:lpstr>
      <vt:lpstr>Принципы построения сети YOLO (You Only Look Once)</vt:lpstr>
      <vt:lpstr>Якорные рамки (Anchor Boxes)*</vt:lpstr>
      <vt:lpstr>Сеть пирамиды признаков (Feature Pyramid Network)</vt:lpstr>
      <vt:lpstr>Архитектура сети PP-YOLO*</vt:lpstr>
      <vt:lpstr>Точность YOLOv7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глубокого обучения к задаче машинного зрения самоуправляемых автомобилей на примере свёрточной нейросети YOLO.</dc:title>
  <dc:creator>Sergey Salishev</dc:creator>
  <cp:lastModifiedBy>malv</cp:lastModifiedBy>
  <cp:revision>2</cp:revision>
  <dcterms:created xsi:type="dcterms:W3CDTF">2023-02-09T06:47:19Z</dcterms:created>
  <dcterms:modified xsi:type="dcterms:W3CDTF">2023-02-10T17:15:45Z</dcterms:modified>
</cp:coreProperties>
</file>